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Book Antiqua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638804-FC34-43A1-AFC1-EF7AA143BF40}">
  <a:tblStyle styleId="{CE638804-FC34-43A1-AFC1-EF7AA143BF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okAntiqua-regular.fntdata"/><Relationship Id="rId20" Type="http://schemas.openxmlformats.org/officeDocument/2006/relationships/slide" Target="slides/slide14.xml"/><Relationship Id="rId42" Type="http://schemas.openxmlformats.org/officeDocument/2006/relationships/font" Target="fonts/BookAntiqua-italic.fntdata"/><Relationship Id="rId41" Type="http://schemas.openxmlformats.org/officeDocument/2006/relationships/font" Target="fonts/BookAntiqua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BookAntiqua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Lato-bold.fntdata"/><Relationship Id="rId14" Type="http://schemas.openxmlformats.org/officeDocument/2006/relationships/slide" Target="slides/slide8.xml"/><Relationship Id="rId36" Type="http://schemas.openxmlformats.org/officeDocument/2006/relationships/font" Target="fonts/Lato-regular.fntdata"/><Relationship Id="rId17" Type="http://schemas.openxmlformats.org/officeDocument/2006/relationships/slide" Target="slides/slide11.xml"/><Relationship Id="rId39" Type="http://schemas.openxmlformats.org/officeDocument/2006/relationships/font" Target="fonts/Lato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efa2a336f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efa2a336f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objective is to measure changes in vegetation area between two timeframes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that we can measure weekly changes in vegetaion area for each county over the past 5 years and use it as our predictors to predict drought risks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Challenges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Example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Solution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Result from these two images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1d9ae4a2f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1d9ae4a2f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eversed pyramid?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d9ae4a47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d9ae4a47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eb9371e4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eb9371e4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these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MSE is very straightforward,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the MSE of an univariate regression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eb9371e4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eb9371e4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Stratified</a:t>
            </a:r>
            <a:r>
              <a:rPr lang="en"/>
              <a:t> modeling approach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e1ca16de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e1ca16de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Fluctuations, increasing drought risk now, so the prediction mean is also increasing. Seasonality within a year, near autumn and winter, make sense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d9ae4a2f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1d9ae4a2f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from 2016, so </a:t>
            </a:r>
            <a:r>
              <a:rPr lang="en"/>
              <a:t>learn 4 years of data, validation set by the default, here we output the MSE. This can be tune for hyperparameters, Change point: </a:t>
            </a:r>
            <a:r>
              <a:rPr lang="en" sz="1350">
                <a:solidFill>
                  <a:srgbClr val="393939"/>
                </a:solidFill>
                <a:highlight>
                  <a:srgbClr val="F9F9F9"/>
                </a:highlight>
                <a:latin typeface="Lato"/>
                <a:ea typeface="Lato"/>
                <a:cs typeface="Lato"/>
                <a:sym typeface="Lato"/>
              </a:rPr>
              <a:t>It determines the flexibility of the trend, and in particular how much the trend changes at the trend changepoints, it works as a Lasso regularization. Seasonality: This parameter controls the flexibility of the seasonality. Similarly, a large value allows the seasonality to fit large fluctuations, a small value shrinks the magnitude of the seasonality.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1d9ae4a2f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1d9ae4a2f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the prediction period can be extended for a 15 days circle, roughly 2 weeks. Short term variability, data reported on every tuesday, averaging.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Think carefully in inherent bias in prediction (averaging over things, so better at long-term prediction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Critically thinking the result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da872a03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da872a03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As the mechanism of 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drought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 could be intrinsically different across climate regions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We realize maybe we need more granularity in our modeling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nine different climate zones in US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make one model for each region.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da872a03e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1da872a03e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We have seen good and bad models.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For example, if we look at Ohio Valley and West region, the AR model is in general capturing the trend.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For West region, despite the misrepresentation near the tail, in general the model do better job.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7710468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7710468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da872a03e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da872a03e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Here we show two examples for models not capturing the trend.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Southwest region and South.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It’s b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arely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capturing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 the general trend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1da872a03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1da872a03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Finally, here’s an exhaustive table of MSE at different time horizons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we see there exist few blocks we have good prediction, 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across</a:t>
            </a: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 2 to 4 week prediction horizon. 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And we also have regions that have ridiculously high MSEs, the model is almost meaningless in those areas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Error/ uncertainty is not the enemy to true information; uncertainty itself is information. Uncertainty is risk, and for our task, we are interested in drought risk!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eb9371e4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eb9371e4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model almost meaningless in those areas?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Error/ uncertainty is not the enemy to true information; uncertainty itself is information. Uncertainty is risk, and for our task, we are interested in drought risk!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1e1ca16de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1e1ca16de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e1ca16de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1e1ca16de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177104687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177104687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e94c8a4f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e94c8a4f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Current drought predictions are about as accurate as weather forecasts, with accuracy only up to 2-3 weeks.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e1ca16d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e1ca16d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e94c8a4f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e94c8a4f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e94c8a4f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1e94c8a4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d9ae4a2f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d9ae4a2f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Our prediction = county basis and predict a week / a couple of weeks into the future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Brunch of datasets that I found. We convert all of this into weekly data and on county level, most of the dataset starting from 2012.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Y = US Drought Monitoring. It is the </a:t>
            </a:r>
            <a:r>
              <a:rPr lang="en" sz="1200">
                <a:solidFill>
                  <a:schemeClr val="dk1"/>
                </a:solidFill>
              </a:rPr>
              <a:t>drought</a:t>
            </a:r>
            <a:r>
              <a:rPr lang="en" sz="1200">
                <a:solidFill>
                  <a:schemeClr val="dk1"/>
                </a:solidFill>
              </a:rPr>
              <a:t> severity index for each county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4 Xs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Spend some time talking abt </a:t>
            </a:r>
            <a:r>
              <a:rPr lang="en" sz="1200">
                <a:solidFill>
                  <a:schemeClr val="dk1"/>
                </a:solidFill>
              </a:rPr>
              <a:t>satellite</a:t>
            </a:r>
            <a:r>
              <a:rPr lang="en" sz="1200">
                <a:solidFill>
                  <a:schemeClr val="dk1"/>
                </a:solidFill>
              </a:rPr>
              <a:t> images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efa2a33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1efa2a33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">
                <a:solidFill>
                  <a:schemeClr val="dk1"/>
                </a:solidFill>
              </a:rPr>
              <a:t> satellite images that we use is from Sentinel Hub. It offers images globally starting 2017, the satellite is revisiting every 5 days with a resolution of 10 to 60 meters.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discuss with domain expert and read lit, Two features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Percentage of vegetation area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Each pixel comes with 13 bands as you can see from this chart.  We are going to rely on the ones highlighted in red heavility to detect vegetation areas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efa2a336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efa2a336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Two indices we will use to detect vegetation areas based on literatures and our partner domain experts in sat iamges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NDVI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NDRE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indices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constructed to detect that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26125" y="1030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26125" y="29793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4000027" y="-1663"/>
            <a:ext cx="5153700" cy="5134250"/>
            <a:chOff x="5" y="225"/>
            <a:chExt cx="5153700" cy="51528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4876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21746" y="1581506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1116096" y="2275691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5" name="Google Shape;105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4" name="Google Shape;124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" name="Google Shape;41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" name="Google Shape;43;p4"/>
          <p:cNvGrpSpPr/>
          <p:nvPr/>
        </p:nvGrpSpPr>
        <p:grpSpPr>
          <a:xfrm rot="5400000">
            <a:off x="548999" y="340351"/>
            <a:ext cx="630299" cy="643650"/>
            <a:chOff x="229050" y="588489"/>
            <a:chExt cx="808802" cy="808808"/>
          </a:xfrm>
        </p:grpSpPr>
        <p:sp>
          <p:nvSpPr>
            <p:cNvPr id="44" name="Google Shape;44;p4"/>
            <p:cNvSpPr/>
            <p:nvPr/>
          </p:nvSpPr>
          <p:spPr>
            <a:xfrm rot="-5400000">
              <a:off x="229052" y="58849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8" name="Google Shape;48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" name="Google Shape;51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"/>
          <p:cNvGrpSpPr/>
          <p:nvPr/>
        </p:nvGrpSpPr>
        <p:grpSpPr>
          <a:xfrm>
            <a:off x="119950" y="342651"/>
            <a:ext cx="1037850" cy="1016287"/>
            <a:chOff x="0" y="381001"/>
            <a:chExt cx="1037850" cy="1016287"/>
          </a:xfrm>
        </p:grpSpPr>
        <p:sp>
          <p:nvSpPr>
            <p:cNvPr id="56" name="Google Shape;56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69" name="Google Shape;69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1" name="Google Shape;91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5" name="Google Shape;95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2" name="Google Shape;10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facebook.github.io/prophet/docs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type="ctrTitle"/>
          </p:nvPr>
        </p:nvSpPr>
        <p:spPr>
          <a:xfrm>
            <a:off x="926125" y="1030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</a:t>
            </a:r>
            <a:r>
              <a:rPr lang="en" sz="2800"/>
              <a:t>roup </a:t>
            </a:r>
            <a:r>
              <a:rPr lang="en" sz="2800">
                <a:latin typeface="Book Antiqua"/>
                <a:ea typeface="Book Antiqua"/>
                <a:cs typeface="Book Antiqua"/>
                <a:sym typeface="Book Antiqua"/>
              </a:rPr>
              <a:t>QuantumBlack</a:t>
            </a:r>
            <a:endParaRPr sz="280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33" name="Google Shape;133;p13"/>
          <p:cNvSpPr txBox="1"/>
          <p:nvPr>
            <p:ph idx="1" type="subTitle"/>
          </p:nvPr>
        </p:nvSpPr>
        <p:spPr>
          <a:xfrm>
            <a:off x="926125" y="29793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 24 2022</a:t>
            </a:r>
            <a:endParaRPr/>
          </a:p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4. </a:t>
            </a:r>
            <a:r>
              <a:rPr lang="en" sz="2000"/>
              <a:t>Measuring changes in vegetation area between two timeframes</a:t>
            </a:r>
            <a:endParaRPr sz="2000"/>
          </a:p>
        </p:txBody>
      </p:sp>
      <p:pic>
        <p:nvPicPr>
          <p:cNvPr id="220" name="Google Shape;2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950" y="1468200"/>
            <a:ext cx="5621850" cy="2663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2"/>
          <p:cNvSpPr txBox="1"/>
          <p:nvPr/>
        </p:nvSpPr>
        <p:spPr>
          <a:xfrm>
            <a:off x="968600" y="1187725"/>
            <a:ext cx="238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Broomfield, CO   July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3660300" y="1187725"/>
            <a:ext cx="2745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Broomfield, CO   July 2021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22"/>
          <p:cNvSpPr txBox="1"/>
          <p:nvPr/>
        </p:nvSpPr>
        <p:spPr>
          <a:xfrm>
            <a:off x="6239725" y="1271700"/>
            <a:ext cx="2380800" cy="14775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Challenge: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Amount of cloud coverage is inconsistent over time, making it difficult to measure the changes in vegetation area over 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6239725" y="3009125"/>
            <a:ext cx="2380800" cy="12621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9F9F9"/>
                </a:solidFill>
                <a:latin typeface="Lato"/>
                <a:ea typeface="Lato"/>
                <a:cs typeface="Lato"/>
                <a:sym typeface="Lato"/>
              </a:rPr>
              <a:t>Solution:</a:t>
            </a:r>
            <a:endParaRPr>
              <a:solidFill>
                <a:srgbClr val="F9F9F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9F9F9"/>
                </a:solidFill>
                <a:latin typeface="Lato"/>
                <a:ea typeface="Lato"/>
                <a:cs typeface="Lato"/>
                <a:sym typeface="Lato"/>
              </a:rPr>
              <a:t>Use cloud detection to ignore pixels that are covered by clouds in either of the images</a:t>
            </a:r>
            <a:endParaRPr>
              <a:solidFill>
                <a:srgbClr val="F9F9F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810325" y="4131200"/>
            <a:ext cx="2032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</a:rPr>
              <a:t>8.09% vegetation area</a:t>
            </a:r>
            <a:endParaRPr sz="105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</a:rPr>
              <a:t>(NDVI &gt; 0.8 and NDRE &gt; 0.65)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3608600" y="4127450"/>
            <a:ext cx="2032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</a:rPr>
              <a:t>7.79% vegetation area</a:t>
            </a:r>
            <a:endParaRPr sz="105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</a:rPr>
              <a:t>(NDVI &gt; 0.8 and NDRE &gt; 0.65)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Modeling Approach</a:t>
            </a:r>
            <a:endParaRPr/>
          </a:p>
        </p:txBody>
      </p:sp>
      <p:sp>
        <p:nvSpPr>
          <p:cNvPr id="233" name="Google Shape;233;p23"/>
          <p:cNvSpPr txBox="1"/>
          <p:nvPr>
            <p:ph idx="1" type="body"/>
          </p:nvPr>
        </p:nvSpPr>
        <p:spPr>
          <a:xfrm>
            <a:off x="1297500" y="13710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 </a:t>
            </a:r>
            <a:r>
              <a:rPr lang="en" sz="1400"/>
              <a:t>prior</a:t>
            </a:r>
            <a:r>
              <a:rPr lang="en" sz="1400"/>
              <a:t> directions are given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Existing models draw from different sets of data, and uses complex structures (RNNs)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Therefore, we adapt “layer of knowledge” </a:t>
            </a:r>
            <a:r>
              <a:rPr lang="en" sz="1400"/>
              <a:t>approach</a:t>
            </a:r>
            <a:r>
              <a:rPr lang="en" sz="1400"/>
              <a:t>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5" name="Google Shape;2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625" y="2764425"/>
            <a:ext cx="2613275" cy="17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3"/>
          <p:cNvSpPr txBox="1"/>
          <p:nvPr/>
        </p:nvSpPr>
        <p:spPr>
          <a:xfrm>
            <a:off x="5721425" y="3097650"/>
            <a:ext cx="131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 + X1 + X2 +..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5721425" y="3689950"/>
            <a:ext cx="131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 + X1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3"/>
          <p:cNvSpPr txBox="1"/>
          <p:nvPr/>
        </p:nvSpPr>
        <p:spPr>
          <a:xfrm>
            <a:off x="5813900" y="4282250"/>
            <a:ext cx="131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 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The metrics for success</a:t>
            </a:r>
            <a:endParaRPr/>
          </a:p>
        </p:txBody>
      </p:sp>
      <p:sp>
        <p:nvSpPr>
          <p:cNvPr id="244" name="Google Shape;244;p24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R-squared </a:t>
            </a:r>
            <a:r>
              <a:rPr b="1" lang="en" sz="1400"/>
              <a:t>? 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Explained Variation/Total Variation = (1 - Sum of Residual Variation/Total Variation)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Dependent on number of observations and predictors; less informative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Mean Squared Error ✔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most common and generic metrics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Facilitates comparison (models/ previous studies)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45" name="Google Shape;2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Metrics &amp; evaluation process: pooled</a:t>
            </a:r>
            <a:endParaRPr/>
          </a:p>
        </p:txBody>
      </p:sp>
      <p:sp>
        <p:nvSpPr>
          <p:cNvPr id="251" name="Google Shape;251;p25"/>
          <p:cNvSpPr txBox="1"/>
          <p:nvPr>
            <p:ph idx="1" type="body"/>
          </p:nvPr>
        </p:nvSpPr>
        <p:spPr>
          <a:xfrm>
            <a:off x="1297492" y="1116150"/>
            <a:ext cx="2686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400"/>
              <a:t>On what dataset and how to measure it?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1400"/>
              <a:t>Trivial case for baseline model: pooled (ensamble) </a:t>
            </a:r>
            <a:r>
              <a:rPr lang="en" sz="1400"/>
              <a:t>country-level drought index</a:t>
            </a:r>
            <a:r>
              <a:rPr lang="en" sz="1400"/>
              <a:t> 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1400"/>
              <a:t>MSE:  just the mean squared error of univariate regression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4000" y="1116150"/>
            <a:ext cx="4352550" cy="25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Metrics &amp; evaluation process: stratified</a:t>
            </a:r>
            <a:endParaRPr/>
          </a:p>
        </p:txBody>
      </p:sp>
      <p:sp>
        <p:nvSpPr>
          <p:cNvPr id="259" name="Google Shape;259;p26"/>
          <p:cNvSpPr txBox="1"/>
          <p:nvPr>
            <p:ph idx="1" type="body"/>
          </p:nvPr>
        </p:nvSpPr>
        <p:spPr>
          <a:xfrm>
            <a:off x="1297488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Draw counties in a stratified fashion, by 9 climate regions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80% / 20% train test split for counties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i="1" lang="en" sz="1400"/>
              <a:t>Important assumption: counties are weakly independent; no leakage</a:t>
            </a:r>
            <a:endParaRPr i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Conventional: Train on training counties; p</a:t>
            </a:r>
            <a:r>
              <a:rPr lang="en" sz="1400"/>
              <a:t>redict drought index and evaluate MSE on testing counties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666" y="2446650"/>
            <a:ext cx="5618659" cy="248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</a:t>
            </a:r>
            <a:r>
              <a:rPr lang="en"/>
              <a:t>Baseline Model- Autoregressive Y (ensemble)</a:t>
            </a:r>
            <a:endParaRPr/>
          </a:p>
        </p:txBody>
      </p:sp>
      <p:sp>
        <p:nvSpPr>
          <p:cNvPr id="267" name="Google Shape;26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27"/>
          <p:cNvSpPr txBox="1"/>
          <p:nvPr/>
        </p:nvSpPr>
        <p:spPr>
          <a:xfrm>
            <a:off x="1687525" y="1307850"/>
            <a:ext cx="219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+ Prediction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7"/>
          <p:cNvSpPr txBox="1"/>
          <p:nvPr/>
        </p:nvSpPr>
        <p:spPr>
          <a:xfrm>
            <a:off x="6140400" y="1307850"/>
            <a:ext cx="219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Trend Component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7"/>
          <p:cNvSpPr txBox="1"/>
          <p:nvPr/>
        </p:nvSpPr>
        <p:spPr>
          <a:xfrm>
            <a:off x="254850" y="4582975"/>
            <a:ext cx="863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Using Meta’s prophet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https://facebook.github.io/prophet/docs</a:t>
            </a:r>
            <a:r>
              <a:rPr lang="en" sz="1000">
                <a:solidFill>
                  <a:schemeClr val="lt1"/>
                </a:solidFill>
              </a:rPr>
              <a:t>, making prediction from 2018-03-20 to 2022-02-22, by week.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1" name="Google Shape;2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025" y="1689550"/>
            <a:ext cx="4352550" cy="25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0975" y="1689550"/>
            <a:ext cx="3900182" cy="25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7"/>
          <p:cNvSpPr txBox="1"/>
          <p:nvPr/>
        </p:nvSpPr>
        <p:spPr>
          <a:xfrm rot="-5401092">
            <a:off x="-744144" y="2504943"/>
            <a:ext cx="18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Drought Risk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 rot="-869">
            <a:off x="2125582" y="4281686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 rot="-5401181">
            <a:off x="4461452" y="2197428"/>
            <a:ext cx="87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Trend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7"/>
          <p:cNvSpPr txBox="1"/>
          <p:nvPr/>
        </p:nvSpPr>
        <p:spPr>
          <a:xfrm rot="-5401181">
            <a:off x="4484077" y="3399503"/>
            <a:ext cx="87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Yearly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 rot="-869">
            <a:off x="6844157" y="4281686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Baseline Model- Performance </a:t>
            </a:r>
            <a:endParaRPr/>
          </a:p>
        </p:txBody>
      </p:sp>
      <p:sp>
        <p:nvSpPr>
          <p:cNvPr id="283" name="Google Shape;28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84" name="Google Shape;284;p28"/>
          <p:cNvGraphicFramePr/>
          <p:nvPr/>
        </p:nvGraphicFramePr>
        <p:xfrm>
          <a:off x="1949700" y="130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{CE638804-FC34-43A1-AFC1-EF7AA143BF40}</a:tableStyleId>
              </a:tblPr>
              <a:tblGrid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Horizon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MSE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Horizon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MSE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1 week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7540.58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5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13278.54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2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13712.84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6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3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131.90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7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-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4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760.25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8 weeks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7072.54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5" name="Google Shape;285;p28"/>
          <p:cNvSpPr txBox="1"/>
          <p:nvPr/>
        </p:nvSpPr>
        <p:spPr>
          <a:xfrm>
            <a:off x="1243050" y="3412788"/>
            <a:ext cx="665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Unstable Prediction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Better for 3 weeks and 4 weeks - aggregation effect &amp; too lengthy horizon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8"/>
          <p:cNvSpPr txBox="1"/>
          <p:nvPr/>
        </p:nvSpPr>
        <p:spPr>
          <a:xfrm>
            <a:off x="1414175" y="4145700"/>
            <a:ext cx="719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Hyperparameter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tuning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: {change_point_prior_scale: 0.5, seasonality_prior_scale = 0.1}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60"/>
              <a:t>6. Baseline Model- Autoregressive diff Y (ensemble)</a:t>
            </a:r>
            <a:endParaRPr sz="2060"/>
          </a:p>
        </p:txBody>
      </p:sp>
      <p:sp>
        <p:nvSpPr>
          <p:cNvPr id="292" name="Google Shape;29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29"/>
          <p:cNvSpPr txBox="1"/>
          <p:nvPr/>
        </p:nvSpPr>
        <p:spPr>
          <a:xfrm>
            <a:off x="2110300" y="1371888"/>
            <a:ext cx="219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+ Prediction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00" y="1772100"/>
            <a:ext cx="4657395" cy="2773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5" name="Google Shape;295;p29"/>
          <p:cNvGraphicFramePr/>
          <p:nvPr/>
        </p:nvGraphicFramePr>
        <p:xfrm>
          <a:off x="5354300" y="177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{CE638804-FC34-43A1-AFC1-EF7AA143BF40}</a:tableStyleId>
              </a:tblPr>
              <a:tblGrid>
                <a:gridCol w="1128150"/>
                <a:gridCol w="20764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Horizon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MSE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 week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194.02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170.97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20.61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36.94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47.11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9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68.97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6" name="Google Shape;296;p29"/>
          <p:cNvSpPr txBox="1"/>
          <p:nvPr/>
        </p:nvSpPr>
        <p:spPr>
          <a:xfrm>
            <a:off x="6362875" y="1371888"/>
            <a:ext cx="219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MSE Chart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9"/>
          <p:cNvSpPr txBox="1"/>
          <p:nvPr/>
        </p:nvSpPr>
        <p:spPr>
          <a:xfrm rot="-5400989">
            <a:off x="-758413" y="2912251"/>
            <a:ext cx="208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Diff(1)  in Drought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Risk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9"/>
          <p:cNvSpPr txBox="1"/>
          <p:nvPr/>
        </p:nvSpPr>
        <p:spPr>
          <a:xfrm rot="-869">
            <a:off x="2367000" y="4552246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r>
              <a:rPr lang="en"/>
              <a:t>. </a:t>
            </a:r>
            <a:r>
              <a:rPr lang="en"/>
              <a:t>Latest results and comparison to the baseline model</a:t>
            </a:r>
            <a:endParaRPr/>
          </a:p>
        </p:txBody>
      </p:sp>
      <p:sp>
        <p:nvSpPr>
          <p:cNvPr id="304" name="Google Shape;30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5" name="Google Shape;30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50" y="1307850"/>
            <a:ext cx="4955674" cy="2785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0"/>
          <p:cNvSpPr txBox="1"/>
          <p:nvPr/>
        </p:nvSpPr>
        <p:spPr>
          <a:xfrm>
            <a:off x="2155225" y="4263025"/>
            <a:ext cx="502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More granularity needed in modeling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Regional models: 9 Autoregressive models in total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Regional models - Y autoregressive</a:t>
            </a:r>
            <a:endParaRPr/>
          </a:p>
        </p:txBody>
      </p:sp>
      <p:sp>
        <p:nvSpPr>
          <p:cNvPr id="312" name="Google Shape;31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1"/>
          <p:cNvSpPr txBox="1"/>
          <p:nvPr/>
        </p:nvSpPr>
        <p:spPr>
          <a:xfrm>
            <a:off x="2037213" y="1139025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Ohio Valley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1"/>
          <p:cNvSpPr txBox="1"/>
          <p:nvPr/>
        </p:nvSpPr>
        <p:spPr>
          <a:xfrm rot="-5401092">
            <a:off x="-474469" y="2452468"/>
            <a:ext cx="18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Drought Risk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31"/>
          <p:cNvSpPr txBox="1"/>
          <p:nvPr/>
        </p:nvSpPr>
        <p:spPr>
          <a:xfrm rot="-869">
            <a:off x="2220057" y="4305111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6" name="Google Shape;3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75" y="1514639"/>
            <a:ext cx="3997675" cy="2735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200" y="1520275"/>
            <a:ext cx="3997675" cy="273565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1"/>
          <p:cNvSpPr txBox="1"/>
          <p:nvPr/>
        </p:nvSpPr>
        <p:spPr>
          <a:xfrm>
            <a:off x="6126463" y="1193700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31"/>
          <p:cNvSpPr txBox="1"/>
          <p:nvPr/>
        </p:nvSpPr>
        <p:spPr>
          <a:xfrm rot="-869">
            <a:off x="6309282" y="4305111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1"/>
          <p:cNvSpPr/>
          <p:nvPr/>
        </p:nvSpPr>
        <p:spPr>
          <a:xfrm>
            <a:off x="8105275" y="2096400"/>
            <a:ext cx="402300" cy="1109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1"/>
          <p:cNvSpPr txBox="1"/>
          <p:nvPr/>
        </p:nvSpPr>
        <p:spPr>
          <a:xfrm>
            <a:off x="1033450" y="4810900"/>
            <a:ext cx="68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1"/>
          <p:cNvSpPr txBox="1"/>
          <p:nvPr/>
        </p:nvSpPr>
        <p:spPr>
          <a:xfrm rot="-893">
            <a:off x="670436" y="4551348"/>
            <a:ext cx="80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variability across climate regions; good models</a:t>
            </a:r>
            <a:endParaRPr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Problem Statement and Project Goal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Motivation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Lit Review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Data and some EDAs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Modeling Approach and Choice of Metrics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Baseline Models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Improvement on Baseline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Lesson Learned/Issue Resolved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Upcoming Plans</a:t>
            </a:r>
            <a:endParaRPr sz="1400"/>
          </a:p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Regional models - Y autoregressive</a:t>
            </a:r>
            <a:endParaRPr/>
          </a:p>
        </p:txBody>
      </p:sp>
      <p:sp>
        <p:nvSpPr>
          <p:cNvPr id="328" name="Google Shape;328;p32"/>
          <p:cNvSpPr txBox="1"/>
          <p:nvPr>
            <p:ph idx="12" type="sldNum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32"/>
          <p:cNvSpPr txBox="1"/>
          <p:nvPr/>
        </p:nvSpPr>
        <p:spPr>
          <a:xfrm>
            <a:off x="2037213" y="1139025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Southwest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0" name="Google Shape;3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388" y="1539225"/>
            <a:ext cx="3919875" cy="2765716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2"/>
          <p:cNvSpPr txBox="1"/>
          <p:nvPr/>
        </p:nvSpPr>
        <p:spPr>
          <a:xfrm rot="-5401092">
            <a:off x="-474469" y="2452468"/>
            <a:ext cx="188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Drought Risk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32"/>
          <p:cNvSpPr txBox="1"/>
          <p:nvPr/>
        </p:nvSpPr>
        <p:spPr>
          <a:xfrm rot="-869">
            <a:off x="2220057" y="4305111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3925" y="1539225"/>
            <a:ext cx="4039025" cy="27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2"/>
          <p:cNvSpPr txBox="1"/>
          <p:nvPr/>
        </p:nvSpPr>
        <p:spPr>
          <a:xfrm>
            <a:off x="6394613" y="1139025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South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32"/>
          <p:cNvSpPr txBox="1"/>
          <p:nvPr/>
        </p:nvSpPr>
        <p:spPr>
          <a:xfrm rot="-869">
            <a:off x="6492132" y="4305111"/>
            <a:ext cx="11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32"/>
          <p:cNvSpPr txBox="1"/>
          <p:nvPr/>
        </p:nvSpPr>
        <p:spPr>
          <a:xfrm rot="-893">
            <a:off x="670436" y="4551348"/>
            <a:ext cx="80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variability across climate regions; bad models</a:t>
            </a:r>
            <a:endParaRPr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 </a:t>
            </a:r>
            <a:r>
              <a:rPr lang="en"/>
              <a:t>Regional models- Y autoregressive</a:t>
            </a:r>
            <a:endParaRPr/>
          </a:p>
        </p:txBody>
      </p:sp>
      <p:sp>
        <p:nvSpPr>
          <p:cNvPr id="342" name="Google Shape;34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43" name="Google Shape;343;p33"/>
          <p:cNvGraphicFramePr/>
          <p:nvPr/>
        </p:nvGraphicFramePr>
        <p:xfrm>
          <a:off x="1915375" y="104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{CE638804-FC34-43A1-AFC1-EF7AA143BF40}</a:tableStyleId>
              </a:tblPr>
              <a:tblGrid>
                <a:gridCol w="1990200"/>
                <a:gridCol w="1070575"/>
                <a:gridCol w="1004225"/>
                <a:gridCol w="1053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Region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 weeks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Ohio Valley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543.28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2.67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31.71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West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3002.43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534.54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2596.50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Northwest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450.73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177.55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49.76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Northeast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115.04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459.88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2.68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Northern R &amp; 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7743.07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1069.49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1154.16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South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3869.22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1126.15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11606.85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Southeast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14.55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1612.00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327.98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Upper Midwest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9357.98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8.194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79.37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Southwest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21820.43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2677.14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10085.16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 Regional models. What to do with high MSEs?</a:t>
            </a:r>
            <a:endParaRPr/>
          </a:p>
        </p:txBody>
      </p:sp>
      <p:sp>
        <p:nvSpPr>
          <p:cNvPr id="349" name="Google Shape;349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Error/ uncertainty is not the enemy to true information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Uncertainty itself is information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Uncertainty is risk</a:t>
            </a:r>
            <a:endParaRPr/>
          </a:p>
        </p:txBody>
      </p:sp>
      <p:sp>
        <p:nvSpPr>
          <p:cNvPr id="350" name="Google Shape;35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 Lesson Learned / </a:t>
            </a:r>
            <a:r>
              <a:rPr lang="en"/>
              <a:t>Issue Resolved</a:t>
            </a:r>
            <a:endParaRPr/>
          </a:p>
        </p:txBody>
      </p:sp>
      <p:sp>
        <p:nvSpPr>
          <p:cNvPr id="356" name="Google Shape;356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For Data: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are able to combine different piece of information. (</a:t>
            </a:r>
            <a:r>
              <a:rPr lang="en" sz="1400"/>
              <a:t>Different format, different specification, different sizes, etc.)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For Modeling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way to show the logic of modeling approach –” layer of knowledge”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 with only one or two features is not  sufficient, current model only does good in 3-4 week horizon.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“One-for-all” seems not working.  </a:t>
            </a:r>
            <a:r>
              <a:rPr lang="en" sz="1400"/>
              <a:t>Need to have r</a:t>
            </a:r>
            <a:r>
              <a:rPr lang="en" sz="1400"/>
              <a:t>egion specific prediction→ so we decide to stratify climate regions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Interpretation &amp; analysis</a:t>
            </a:r>
            <a:endParaRPr sz="1400"/>
          </a:p>
        </p:txBody>
      </p:sp>
      <p:sp>
        <p:nvSpPr>
          <p:cNvPr id="357" name="Google Shape;35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9. Upcoming Plans</a:t>
            </a:r>
            <a:endParaRPr/>
          </a:p>
        </p:txBody>
      </p:sp>
      <p:sp>
        <p:nvSpPr>
          <p:cNvPr id="363" name="Google Shape;36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4" name="Google Shape;364;p36"/>
          <p:cNvSpPr txBox="1"/>
          <p:nvPr>
            <p:ph idx="1" type="body"/>
          </p:nvPr>
        </p:nvSpPr>
        <p:spPr>
          <a:xfrm>
            <a:off x="1297500" y="1200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(6 weeks left….)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For Data: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Finish water </a:t>
            </a:r>
            <a:r>
              <a:rPr lang="en" sz="1400"/>
              <a:t>reservoir</a:t>
            </a:r>
            <a:r>
              <a:rPr lang="en" sz="1400"/>
              <a:t> feature extraction from satellite images  by 4/1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For Modeling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OLS approach by region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If some combination outperform, apply more adv models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Categorical  vs numerical Y? - exploration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5" name="Google Shape;365;p36"/>
          <p:cNvSpPr/>
          <p:nvPr/>
        </p:nvSpPr>
        <p:spPr>
          <a:xfrm>
            <a:off x="7317925" y="3075600"/>
            <a:ext cx="441000" cy="393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cxnSp>
        <p:nvCxnSpPr>
          <p:cNvPr id="366" name="Google Shape;366;p36"/>
          <p:cNvCxnSpPr>
            <a:endCxn id="365" idx="0"/>
          </p:cNvCxnSpPr>
          <p:nvPr/>
        </p:nvCxnSpPr>
        <p:spPr>
          <a:xfrm>
            <a:off x="7512025" y="2771100"/>
            <a:ext cx="26400" cy="3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36"/>
          <p:cNvCxnSpPr/>
          <p:nvPr/>
        </p:nvCxnSpPr>
        <p:spPr>
          <a:xfrm flipH="1">
            <a:off x="7802975" y="2981125"/>
            <a:ext cx="188700" cy="24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8" name="Google Shape;368;p36"/>
          <p:cNvCxnSpPr>
            <a:endCxn id="365" idx="1"/>
          </p:cNvCxnSpPr>
          <p:nvPr/>
        </p:nvCxnSpPr>
        <p:spPr>
          <a:xfrm>
            <a:off x="7058808" y="2863541"/>
            <a:ext cx="323700" cy="26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p36"/>
          <p:cNvCxnSpPr/>
          <p:nvPr/>
        </p:nvCxnSpPr>
        <p:spPr>
          <a:xfrm flipH="1" rot="10800000">
            <a:off x="7089675" y="3228025"/>
            <a:ext cx="234300" cy="2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0" name="Google Shape;370;p36"/>
          <p:cNvSpPr txBox="1"/>
          <p:nvPr/>
        </p:nvSpPr>
        <p:spPr>
          <a:xfrm>
            <a:off x="7202475" y="2498250"/>
            <a:ext cx="70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6"/>
          <p:cNvSpPr txBox="1"/>
          <p:nvPr/>
        </p:nvSpPr>
        <p:spPr>
          <a:xfrm>
            <a:off x="7758900" y="2723200"/>
            <a:ext cx="70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36"/>
          <p:cNvSpPr txBox="1"/>
          <p:nvPr/>
        </p:nvSpPr>
        <p:spPr>
          <a:xfrm>
            <a:off x="6665475" y="2580925"/>
            <a:ext cx="70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NOAA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3" name="Google Shape;3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5725" y="3296825"/>
            <a:ext cx="629049" cy="62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1650" y="3717750"/>
            <a:ext cx="3112900" cy="51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/>
          <p:nvPr>
            <p:ph type="title"/>
          </p:nvPr>
        </p:nvSpPr>
        <p:spPr>
          <a:xfrm>
            <a:off x="12975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80" name="Google Shape;3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Problem Statement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4415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We aim to improve prediction timelines through two main methods: applying more complex modeling techniques and regionalizing the continental US to remove granularity in order to provide better aid and preparation to regions before the onset of drought.</a:t>
            </a:r>
            <a:endParaRPr sz="1600"/>
          </a:p>
        </p:txBody>
      </p:sp>
      <p:sp>
        <p:nvSpPr>
          <p:cNvPr id="148" name="Google Shape;14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Project Goals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Review of methods for long-term drought prediction in the continental U.S (CONUS) based on a number of climatrophic data sources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Analyze models based on regional drought prediction </a:t>
            </a:r>
            <a:r>
              <a:rPr lang="en" sz="1400"/>
              <a:t>across</a:t>
            </a:r>
            <a:r>
              <a:rPr lang="en" sz="1400"/>
              <a:t> </a:t>
            </a:r>
            <a:r>
              <a:rPr lang="en" sz="1400"/>
              <a:t>climate</a:t>
            </a:r>
            <a:r>
              <a:rPr lang="en" sz="1400"/>
              <a:t> regions of the CONUS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Assess how predictability relates to exogenous factors such as county size and population density</a:t>
            </a:r>
            <a:endParaRPr sz="1400"/>
          </a:p>
        </p:txBody>
      </p:sp>
      <p:sp>
        <p:nvSpPr>
          <p:cNvPr id="155" name="Google Shape;15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Motivation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307850"/>
            <a:ext cx="3390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Droughts have economical, environmental, and human costs caused by water’s importance in natural cycles and our reliance on their products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By  improving prediction we can </a:t>
            </a:r>
            <a:r>
              <a:rPr lang="en" sz="1400"/>
              <a:t>better preparing regions for drought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Long-term rather than short-term regional drought prediction and Regional rather than local forecasting </a:t>
            </a:r>
            <a:endParaRPr sz="1400"/>
          </a:p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525" y="1307850"/>
            <a:ext cx="3390925" cy="305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/>
              <a:t>Relevant knowledge &amp; Literature review 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Difficulties with drought in general</a:t>
            </a:r>
            <a:r>
              <a:rPr b="1" lang="en" sz="1400"/>
              <a:t>: 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Complex causal mechanisms and ambiguous signals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Ault </a:t>
            </a:r>
            <a:r>
              <a:rPr i="1" lang="en" sz="1400"/>
              <a:t>(Science, 2020),</a:t>
            </a:r>
            <a:r>
              <a:rPr lang="en" sz="1400"/>
              <a:t> On the essentials of drought in a changing climate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Long term drought prediction: 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 reliable approach as been developed</a:t>
            </a:r>
            <a:endParaRPr i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Livneh </a:t>
            </a:r>
            <a:r>
              <a:rPr i="1" lang="en" sz="1400"/>
              <a:t>(Nature, 2020), </a:t>
            </a:r>
            <a:r>
              <a:rPr lang="en" sz="1400"/>
              <a:t>Drought less predictable under declining future snowpack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Recent introduction of ML showing steadily improving prediction capability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Dikshit et al. (</a:t>
            </a:r>
            <a:r>
              <a:rPr i="1" lang="en" sz="1400"/>
              <a:t>Applied Soft Computing, </a:t>
            </a:r>
            <a:r>
              <a:rPr lang="en" sz="1400"/>
              <a:t>2022), Artificial neural networks in drought prediction in the 21st century–A scientometric analysis </a:t>
            </a:r>
            <a:endParaRPr sz="1400"/>
          </a:p>
        </p:txBody>
      </p:sp>
      <p:sp>
        <p:nvSpPr>
          <p:cNvPr id="170" name="Google Shape;17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86150" y="291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</a:t>
            </a:r>
            <a:r>
              <a:rPr lang="en"/>
              <a:t>Data List</a:t>
            </a:r>
            <a:endParaRPr/>
          </a:p>
        </p:txBody>
      </p:sp>
      <p:graphicFrame>
        <p:nvGraphicFramePr>
          <p:cNvPr id="176" name="Google Shape;176;p19"/>
          <p:cNvGraphicFramePr/>
          <p:nvPr/>
        </p:nvGraphicFramePr>
        <p:xfrm>
          <a:off x="643788" y="20979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{CE638804-FC34-43A1-AFC1-EF7AA143BF40}</a:tableStyleId>
              </a:tblPr>
              <a:tblGrid>
                <a:gridCol w="1213750"/>
                <a:gridCol w="955500"/>
                <a:gridCol w="1472025"/>
                <a:gridCol w="1382400"/>
                <a:gridCol w="1033925"/>
                <a:gridCol w="1771050"/>
              </a:tblGrid>
              <a:tr h="50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Name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Feature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Name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Feature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</a:tr>
              <a:tr h="39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USDM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Y &amp; X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Drought risk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Satellite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Change in vegetation area, change in water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reservoir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size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0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SET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Evaporation, Runoff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NOAA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Temperature, Precipitation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SMAP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Soil moisture map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7" name="Google Shape;177;p19"/>
          <p:cNvSpPr txBox="1"/>
          <p:nvPr/>
        </p:nvSpPr>
        <p:spPr>
          <a:xfrm>
            <a:off x="3550475" y="1030250"/>
            <a:ext cx="796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2012-2022, In weeks, by county</a:t>
            </a:r>
            <a:endParaRPr b="1"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9"/>
          <p:cNvSpPr txBox="1"/>
          <p:nvPr/>
        </p:nvSpPr>
        <p:spPr>
          <a:xfrm>
            <a:off x="754875" y="1399825"/>
            <a:ext cx="145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Drought risk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2205075" y="1399825"/>
            <a:ext cx="187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Climate + Satellite predictors for one loc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19661" l="0" r="24505" t="21026"/>
          <a:stretch/>
        </p:blipFill>
        <p:spPr>
          <a:xfrm>
            <a:off x="925300" y="982200"/>
            <a:ext cx="2349816" cy="4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70850" y="2909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4. </a:t>
            </a:r>
            <a:r>
              <a:rPr lang="en" sz="2200"/>
              <a:t>Sentinel Hub Satellite Image: Sentinel-2 L2A</a:t>
            </a:r>
            <a:endParaRPr sz="2200"/>
          </a:p>
        </p:txBody>
      </p:sp>
      <p:pic>
        <p:nvPicPr>
          <p:cNvPr id="187" name="Google Shape;18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75" y="1147700"/>
            <a:ext cx="1965525" cy="18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736925" y="897200"/>
            <a:ext cx="2207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Harris, TX   2020-07-15 to 2020-07-20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5875" y="1170825"/>
            <a:ext cx="2132375" cy="18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 txBox="1"/>
          <p:nvPr/>
        </p:nvSpPr>
        <p:spPr>
          <a:xfrm>
            <a:off x="2964300" y="897200"/>
            <a:ext cx="2207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Alaska   2020-07-15 to 2020-07-20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8300" y="2994225"/>
            <a:ext cx="3236900" cy="193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1881075" y="4821500"/>
            <a:ext cx="2207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 Harvard   2020-07-15 to 2020-07-20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5825" y="1252550"/>
            <a:ext cx="3635501" cy="350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/>
          <p:nvPr/>
        </p:nvSpPr>
        <p:spPr>
          <a:xfrm>
            <a:off x="5062325" y="1664750"/>
            <a:ext cx="3598800" cy="17199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5062625" y="4361750"/>
            <a:ext cx="3598800" cy="3951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4. </a:t>
            </a:r>
            <a:r>
              <a:rPr lang="en" sz="2200"/>
              <a:t>Detecting vegetation area in images</a:t>
            </a:r>
            <a:endParaRPr sz="2200"/>
          </a:p>
        </p:txBody>
      </p: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b="2922" l="0" r="0" t="0"/>
          <a:stretch/>
        </p:blipFill>
        <p:spPr>
          <a:xfrm>
            <a:off x="4679000" y="3037400"/>
            <a:ext cx="4135950" cy="191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250" y="3037388"/>
            <a:ext cx="4011599" cy="1913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4575" y="1563988"/>
            <a:ext cx="2022450" cy="70944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1"/>
          <p:cNvSpPr txBox="1"/>
          <p:nvPr/>
        </p:nvSpPr>
        <p:spPr>
          <a:xfrm>
            <a:off x="5214575" y="1069750"/>
            <a:ext cx="306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Normalized difference red edge index (NDRE)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630134" y="2766825"/>
            <a:ext cx="3690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Suffolk, MA   2020-07-15, Highlighted by Red when NDVI &gt; 0.8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4703013" y="2746825"/>
            <a:ext cx="401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Broomfield, CO   2020-07-15, Highlighted by Red when NDRE &gt; 0.65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5059525" y="1052000"/>
            <a:ext cx="2807100" cy="12969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2713" y="1588325"/>
            <a:ext cx="1950474" cy="66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/>
        </p:nvSpPr>
        <p:spPr>
          <a:xfrm>
            <a:off x="1060050" y="1128200"/>
            <a:ext cx="30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Normalized vegetation index (NDVI)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2311175" y="2489179"/>
            <a:ext cx="328800" cy="26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6434488" y="2485233"/>
            <a:ext cx="328800" cy="26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1082250" y="1052000"/>
            <a:ext cx="3020400" cy="12969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242525"/>
      </a:dk1>
      <a:lt1>
        <a:srgbClr val="FFFFFF"/>
      </a:lt1>
      <a:dk2>
        <a:srgbClr val="D9D9D9"/>
      </a:dk2>
      <a:lt2>
        <a:srgbClr val="C5CAC8"/>
      </a:lt2>
      <a:accent1>
        <a:srgbClr val="1F8CCA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